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Ubuntu"/>
      <p:regular r:id="rId25"/>
      <p:bold r:id="rId26"/>
      <p:italic r:id="rId27"/>
      <p:boldItalic r:id="rId28"/>
    </p:embeddedFont>
    <p:embeddedFont>
      <p:font typeface="Ubuntu Light"/>
      <p:regular r:id="rId29"/>
      <p:bold r:id="rId30"/>
      <p:italic r:id="rId31"/>
      <p:boldItalic r:id="rId32"/>
    </p:embeddedFont>
    <p:embeddedFont>
      <p:font typeface="Ubuntu Medium"/>
      <p:regular r:id="rId33"/>
      <p:bold r:id="rId34"/>
      <p:italic r:id="rId35"/>
      <p:boldItalic r:id="rId36"/>
    </p:embeddedFont>
    <p:embeddedFont>
      <p:font typeface="Arvo"/>
      <p:regular r:id="rId37"/>
      <p:bold r:id="rId38"/>
      <p:italic r:id="rId39"/>
      <p:boldItalic r:id="rId40"/>
    </p:embeddedFont>
    <p:embeddedFont>
      <p:font typeface="Bodoni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053" orient="horz"/>
        <p:guide pos="28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vo-boldItalic.fntdata"/><Relationship Id="rId20" Type="http://schemas.openxmlformats.org/officeDocument/2006/relationships/slide" Target="slides/slide15.xml"/><Relationship Id="rId42" Type="http://schemas.openxmlformats.org/officeDocument/2006/relationships/font" Target="fonts/Bodoni-bold.fntdata"/><Relationship Id="rId41" Type="http://schemas.openxmlformats.org/officeDocument/2006/relationships/font" Target="fonts/Bodoni-regular.fntdata"/><Relationship Id="rId22" Type="http://schemas.openxmlformats.org/officeDocument/2006/relationships/slide" Target="slides/slide17.xml"/><Relationship Id="rId44" Type="http://schemas.openxmlformats.org/officeDocument/2006/relationships/font" Target="fonts/Bodoni-boldItalic.fntdata"/><Relationship Id="rId21" Type="http://schemas.openxmlformats.org/officeDocument/2006/relationships/slide" Target="slides/slide16.xml"/><Relationship Id="rId43" Type="http://schemas.openxmlformats.org/officeDocument/2006/relationships/font" Target="fonts/Bodoni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-bold.fntdata"/><Relationship Id="rId25" Type="http://schemas.openxmlformats.org/officeDocument/2006/relationships/font" Target="fonts/Ubuntu-regular.fntdata"/><Relationship Id="rId28" Type="http://schemas.openxmlformats.org/officeDocument/2006/relationships/font" Target="fonts/Ubuntu-boldItalic.fntdata"/><Relationship Id="rId27" Type="http://schemas.openxmlformats.org/officeDocument/2006/relationships/font" Target="fonts/Ubuntu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UbuntuLight-italic.fntdata"/><Relationship Id="rId30" Type="http://schemas.openxmlformats.org/officeDocument/2006/relationships/font" Target="fonts/UbuntuLight-bold.fntdata"/><Relationship Id="rId11" Type="http://schemas.openxmlformats.org/officeDocument/2006/relationships/slide" Target="slides/slide6.xml"/><Relationship Id="rId33" Type="http://schemas.openxmlformats.org/officeDocument/2006/relationships/font" Target="fonts/UbuntuMedium-regular.fntdata"/><Relationship Id="rId10" Type="http://schemas.openxmlformats.org/officeDocument/2006/relationships/slide" Target="slides/slide5.xml"/><Relationship Id="rId32" Type="http://schemas.openxmlformats.org/officeDocument/2006/relationships/font" Target="fonts/UbuntuLight-boldItalic.fntdata"/><Relationship Id="rId13" Type="http://schemas.openxmlformats.org/officeDocument/2006/relationships/slide" Target="slides/slide8.xml"/><Relationship Id="rId35" Type="http://schemas.openxmlformats.org/officeDocument/2006/relationships/font" Target="fonts/UbuntuMedium-italic.fntdata"/><Relationship Id="rId12" Type="http://schemas.openxmlformats.org/officeDocument/2006/relationships/slide" Target="slides/slide7.xml"/><Relationship Id="rId34" Type="http://schemas.openxmlformats.org/officeDocument/2006/relationships/font" Target="fonts/UbuntuMedium-bold.fntdata"/><Relationship Id="rId15" Type="http://schemas.openxmlformats.org/officeDocument/2006/relationships/slide" Target="slides/slide10.xml"/><Relationship Id="rId37" Type="http://schemas.openxmlformats.org/officeDocument/2006/relationships/font" Target="fonts/Arvo-regular.fntdata"/><Relationship Id="rId14" Type="http://schemas.openxmlformats.org/officeDocument/2006/relationships/slide" Target="slides/slide9.xml"/><Relationship Id="rId36" Type="http://schemas.openxmlformats.org/officeDocument/2006/relationships/font" Target="fonts/UbuntuMedium-boldItalic.fntdata"/><Relationship Id="rId17" Type="http://schemas.openxmlformats.org/officeDocument/2006/relationships/slide" Target="slides/slide12.xml"/><Relationship Id="rId39" Type="http://schemas.openxmlformats.org/officeDocument/2006/relationships/font" Target="fonts/Arvo-italic.fntdata"/><Relationship Id="rId16" Type="http://schemas.openxmlformats.org/officeDocument/2006/relationships/slide" Target="slides/slide11.xml"/><Relationship Id="rId38" Type="http://schemas.openxmlformats.org/officeDocument/2006/relationships/font" Target="fonts/Arv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42eb61d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42eb61d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de66cbc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de66cbc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efbaf450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8efbaf450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8efbaf4503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8efbaf4503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8efbaf4503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8efbaf4503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8efbaf4503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8efbaf4503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442eb61d9d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442eb61d9d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442eb61d9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442eb61d9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442eb61d9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442eb61d9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8de66cbc37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8de66cbc3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442eb61d9d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442eb61d9d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42eb61d9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42eb61d9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42eb61d9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42eb61d9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42eb61d9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42eb61d9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42eb61d9d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42eb61d9d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efbaf450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efbaf450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efbaf450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efbaf450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efbaf450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efbaf450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efbaf450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8efbaf450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rgbClr val="FFF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" name="Google Shape;73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24708" y="4663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0" name="Google Shape;80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rgbClr val="FFFFF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rgbClr val="81ECEC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rgbClr val="81ECEC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rgbClr val="FFFFFF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rgbClr val="FFFFFF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7EA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youtube.com/watch?v=ez8kCSYwF8U" TargetMode="External"/><Relationship Id="rId4" Type="http://schemas.openxmlformats.org/officeDocument/2006/relationships/hyperlink" Target="https://github.com/manosvek/internet-and-applications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manosvek/internet-and-application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openweathermap.org/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openrouteservice.org/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ctrTitle"/>
          </p:nvPr>
        </p:nvSpPr>
        <p:spPr>
          <a:xfrm>
            <a:off x="1577700" y="1829100"/>
            <a:ext cx="5079600" cy="87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Παρουσίαση Εργασίας</a:t>
            </a:r>
            <a:endParaRPr i="1">
              <a:solidFill>
                <a:srgbClr val="434343"/>
              </a:solidFill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Διαδίκτυο και Εφαρμογές</a:t>
            </a:r>
            <a:endParaRPr sz="180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Παγκόσμιες Διαδρομές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390" name="Google Shape;390;p37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δεν περιορίζεται μόνο στις εγχώριες περιοχές, αλλά προσφέρει πληροφορίες για τον καιρό και τη διαδρομή μεταξύ οποιονδήποτε πόλεων και περιοχών του κόσμου.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91" name="Google Shape;391;p37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92" name="Google Shape;392;p37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4" name="Google Shape;394;p37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5" name="Google Shape;395;p37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5" name="Google Shape;415;p37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7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7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Μη χερσαίες διαδρομές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423" name="Google Shape;423;p38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οδηγίες ακόμη και για θαλάσσιες διαδρομές, όπως για τη μετακίνηση από τη Γλυφάδα στα Χανιά.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424" name="Google Shape;424;p38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425" name="Google Shape;425;p38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7" name="Google Shape;427;p38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8" name="Google Shape;428;p38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8" name="Google Shape;448;p38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8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8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9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Αδύνατη Διαδρομή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456" name="Google Shape;456;p39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που οι δύο πόλεις δεν συνδέονται με κάποια γνωστή διαδρομή, τότε η εφαρμογή ενημερώνει με κατάλληλο μήνυμα τον χρήστη, ενώ παρέχει τις υπόλοιπες καιρικές πληροφορίες κανονικά.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457" name="Google Shape;457;p39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458" name="Google Shape;458;p39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60" name="Google Shape;460;p39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61" name="Google Shape;461;p39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1" name="Google Shape;481;p39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39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9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0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Τα προηγούμενα παραδείγματα παρουσιάζονται λεπτομερέστερα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βίντεο παρουσίασης</a:t>
            </a:r>
            <a:r>
              <a:rPr lang="es"/>
              <a:t>, το οποίο βρίσκεται και στο Readme του </a:t>
            </a:r>
            <a:r>
              <a:rPr lang="es" u="sng">
                <a:solidFill>
                  <a:schemeClr val="hlink"/>
                </a:solidFill>
                <a:hlinkClick r:id="rId4"/>
              </a:rPr>
              <a:t>GitHub Repository</a:t>
            </a:r>
            <a:r>
              <a:rPr lang="es"/>
              <a:t> μας.</a:t>
            </a:r>
            <a:endParaRPr/>
          </a:p>
        </p:txBody>
      </p:sp>
      <p:sp>
        <p:nvSpPr>
          <p:cNvPr id="489" name="Google Shape;489;p40"/>
          <p:cNvSpPr txBox="1"/>
          <p:nvPr>
            <p:ph type="title"/>
          </p:nvPr>
        </p:nvSpPr>
        <p:spPr>
          <a:xfrm>
            <a:off x="2675900" y="1220010"/>
            <a:ext cx="3926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666666"/>
                </a:solidFill>
              </a:rPr>
              <a:t>Περισσότερες Λεπτομέρειες</a:t>
            </a:r>
            <a:endParaRPr b="1" sz="3600">
              <a:solidFill>
                <a:srgbClr val="666666"/>
              </a:solidFill>
            </a:endParaRPr>
          </a:p>
        </p:txBody>
      </p:sp>
      <p:sp>
        <p:nvSpPr>
          <p:cNvPr id="490" name="Google Shape;490;p40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1"/>
          <p:cNvSpPr txBox="1"/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2. Εξαρτήσεις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496" name="Google Shape;496;p41"/>
          <p:cNvSpPr txBox="1"/>
          <p:nvPr>
            <p:ph idx="1" type="subTitle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Στις επόμενες διαφάνειες φαίνονται οι βιβλιοθήκες που απαιτούνται για να μπορέσει να λειτουργήσει η εφαρμογή, οι οποίες αναλύονται και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/>
              <a:t> του Repository μας.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2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Βασικές Βιβλιοθήκες</a:t>
            </a:r>
            <a:endParaRPr b="1"/>
          </a:p>
        </p:txBody>
      </p:sp>
      <p:sp>
        <p:nvSpPr>
          <p:cNvPr id="502" name="Google Shape;502;p4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503" name="Google Shape;503;p42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Αρχικά, εφόσον πρόκειται για μία React εφαρμογή, η πρώτη βιβλιοθήκη που χρησιμοποιήθηκε είναι η </a:t>
            </a:r>
            <a:r>
              <a:rPr lang="es">
                <a:solidFill>
                  <a:srgbClr val="FF7A76"/>
                </a:solidFill>
              </a:rPr>
              <a:t>Reac</a:t>
            </a:r>
            <a:r>
              <a:rPr lang="es">
                <a:solidFill>
                  <a:srgbClr val="FF7A76"/>
                </a:solidFill>
              </a:rPr>
              <a:t>t</a:t>
            </a:r>
            <a:r>
              <a:rPr lang="es"/>
              <a:t>.</a:t>
            </a:r>
            <a:endParaRPr>
              <a:solidFill>
                <a:srgbClr val="FF7A76"/>
              </a:solidFill>
            </a:endParaRPr>
          </a:p>
        </p:txBody>
      </p:sp>
      <p:sp>
        <p:nvSpPr>
          <p:cNvPr id="504" name="Google Shape;504;p42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Για την αποτελεσματικότερη και </a:t>
            </a:r>
            <a:r>
              <a:rPr lang="es">
                <a:solidFill>
                  <a:schemeClr val="dk2"/>
                </a:solidFill>
              </a:rPr>
              <a:t>πιο εύκολη </a:t>
            </a:r>
            <a:r>
              <a:rPr lang="es">
                <a:solidFill>
                  <a:srgbClr val="666666"/>
                </a:solidFill>
              </a:rPr>
              <a:t>μορφοποίηση των στοιχείων της εφαρμογής χρησιμοποιήθηκε η βιβλιοθήκη </a:t>
            </a:r>
            <a:r>
              <a:rPr lang="es">
                <a:solidFill>
                  <a:schemeClr val="lt1"/>
                </a:solidFill>
              </a:rPr>
              <a:t>Bootstrap 3</a:t>
            </a:r>
            <a:r>
              <a:rPr lang="es">
                <a:solidFill>
                  <a:srgbClr val="666666"/>
                </a:solidFill>
              </a:rPr>
              <a:t>.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3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Επικουρικές Βιβλιοθήκες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510" name="Google Shape;510;p4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511" name="Google Shape;511;p43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2" name="Google Shape;512;p43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Leaflet</a:t>
            </a:r>
            <a:endParaRPr/>
          </a:p>
        </p:txBody>
      </p:sp>
      <p:sp>
        <p:nvSpPr>
          <p:cNvPr id="513" name="Google Shape;513;p43"/>
          <p:cNvSpPr txBox="1"/>
          <p:nvPr>
            <p:ph idx="1" type="subTitle"/>
          </p:nvPr>
        </p:nvSpPr>
        <p:spPr>
          <a:xfrm>
            <a:off x="111322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Leaflet</a:t>
            </a:r>
            <a:r>
              <a:rPr lang="es"/>
              <a:t> χρησιμοποιήθηκε για την εμφάνιση και την προσαρμογή του χάρτη στην καρτέλα Route.</a:t>
            </a:r>
            <a:endParaRPr/>
          </a:p>
        </p:txBody>
      </p:sp>
      <p:sp>
        <p:nvSpPr>
          <p:cNvPr id="514" name="Google Shape;514;p43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Moment</a:t>
            </a:r>
            <a:endParaRPr/>
          </a:p>
        </p:txBody>
      </p:sp>
      <p:sp>
        <p:nvSpPr>
          <p:cNvPr id="515" name="Google Shape;515;p43"/>
          <p:cNvSpPr txBox="1"/>
          <p:nvPr>
            <p:ph idx="3" type="subTitle"/>
          </p:nvPr>
        </p:nvSpPr>
        <p:spPr>
          <a:xfrm>
            <a:off x="481837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Moment</a:t>
            </a:r>
            <a:r>
              <a:rPr lang="es"/>
              <a:t> χρησιμοποιήθηκε για την λήψη της τρέχουσας ημερομηνίας και τον υπολογισμό των ημερομηνιών των επόμενων 7 ημερών.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4"/>
          <p:cNvSpPr txBox="1"/>
          <p:nvPr>
            <p:ph idx="1" type="body"/>
          </p:nvPr>
        </p:nvSpPr>
        <p:spPr>
          <a:xfrm>
            <a:off x="1633500" y="1904925"/>
            <a:ext cx="5877000" cy="1821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Για να μπορέσει να λειτουργήσει η εφαρμογή χρειάζεται να εγκατασταθούν όλες οι απαιτούμενες βιβλιοθήκες. Εκτός από τις βιβλιοθήκες που παρουσιάστηκαν προηγουμένως, χρειάζεται αρχικά να εγκατασταθεί η </a:t>
            </a:r>
            <a:r>
              <a:rPr lang="es">
                <a:solidFill>
                  <a:srgbClr val="FF7A76"/>
                </a:solidFill>
              </a:rPr>
              <a:t>NodeJS</a:t>
            </a:r>
            <a:r>
              <a:rPr lang="es">
                <a:solidFill>
                  <a:srgbClr val="999999"/>
                </a:solidFill>
              </a:rPr>
              <a:t> και μετά οι υπόλοιπες με τη χρήση του npm. Αναλυτικές οδηγίες για την εγκατάσταση όλων των παραπάνω, καθώς και την παρουσίαση δύο εναλλακτικών για την εκτέλεση της εφαρμογής παρέχονται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>
                <a:solidFill>
                  <a:srgbClr val="999999"/>
                </a:solidFill>
              </a:rPr>
              <a:t> αρχείο του Github Repository του Project. Μία από τις δύο εναλλακτικές που αναφέρονται στο Readme παρουσιάζονται συνοπτικά και στην επόμενη διαφάνεια. Η παρακάτω διαδικασία έχει δοκιμαστεί σε Ubuntu 20.04.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21" name="Google Shape;521;p44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3. Setup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522" name="Google Shape;522;p4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5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Εκτέλεση</a:t>
            </a:r>
            <a:endParaRPr/>
          </a:p>
        </p:txBody>
      </p:sp>
      <p:sp>
        <p:nvSpPr>
          <p:cNvPr id="528" name="Google Shape;528;p45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Moment</a:t>
            </a:r>
            <a:endParaRPr/>
          </a:p>
        </p:txBody>
      </p:sp>
      <p:sp>
        <p:nvSpPr>
          <p:cNvPr id="529" name="Google Shape;529;p45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Leaflet</a:t>
            </a:r>
            <a:endParaRPr/>
          </a:p>
        </p:txBody>
      </p:sp>
      <p:sp>
        <p:nvSpPr>
          <p:cNvPr id="530" name="Google Shape;530;p45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Οδηγίες Setup για Ubuntu 20.04</a:t>
            </a:r>
            <a:endParaRPr>
              <a:solidFill>
                <a:srgbClr val="434343"/>
              </a:solidFill>
            </a:endParaRPr>
          </a:p>
        </p:txBody>
      </p:sp>
      <p:cxnSp>
        <p:nvCxnSpPr>
          <p:cNvPr id="531" name="Google Shape;531;p45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45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3" name="Google Shape;533;p4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34" name="Google Shape;534;p45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45"/>
          <p:cNvCxnSpPr/>
          <p:nvPr/>
        </p:nvCxnSpPr>
        <p:spPr>
          <a:xfrm>
            <a:off x="1154200" y="2918000"/>
            <a:ext cx="2061900" cy="0"/>
          </a:xfrm>
          <a:prstGeom prst="straightConnector1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45"/>
          <p:cNvCxnSpPr/>
          <p:nvPr/>
        </p:nvCxnSpPr>
        <p:spPr>
          <a:xfrm>
            <a:off x="3510450" y="2918000"/>
            <a:ext cx="2061900" cy="0"/>
          </a:xfrm>
          <a:prstGeom prst="straightConnector1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45"/>
          <p:cNvCxnSpPr/>
          <p:nvPr/>
        </p:nvCxnSpPr>
        <p:spPr>
          <a:xfrm>
            <a:off x="5906050" y="2918000"/>
            <a:ext cx="2061900" cy="0"/>
          </a:xfrm>
          <a:prstGeom prst="straightConnector1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8" name="Google Shape;538;p45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NodeJs</a:t>
            </a:r>
            <a:endParaRPr/>
          </a:p>
        </p:txBody>
      </p:sp>
      <p:sp>
        <p:nvSpPr>
          <p:cNvPr id="539" name="Google Shape;539;p45"/>
          <p:cNvSpPr txBox="1"/>
          <p:nvPr>
            <p:ph idx="8" type="subTitle"/>
          </p:nvPr>
        </p:nvSpPr>
        <p:spPr>
          <a:xfrm>
            <a:off x="1096150" y="2156788"/>
            <a:ext cx="2178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sudo apt install nodejs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45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React</a:t>
            </a:r>
            <a:endParaRPr/>
          </a:p>
        </p:txBody>
      </p:sp>
      <p:sp>
        <p:nvSpPr>
          <p:cNvPr id="541" name="Google Shape;541;p45"/>
          <p:cNvSpPr txBox="1"/>
          <p:nvPr>
            <p:ph idx="13" type="subTitle"/>
          </p:nvPr>
        </p:nvSpPr>
        <p:spPr>
          <a:xfrm>
            <a:off x="3452400" y="2156800"/>
            <a:ext cx="2178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install --save react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5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Bootstrap</a:t>
            </a:r>
            <a:endParaRPr/>
          </a:p>
        </p:txBody>
      </p:sp>
      <p:sp>
        <p:nvSpPr>
          <p:cNvPr id="543" name="Google Shape;543;p45"/>
          <p:cNvSpPr txBox="1"/>
          <p:nvPr>
            <p:ph idx="15" type="subTitle"/>
          </p:nvPr>
        </p:nvSpPr>
        <p:spPr>
          <a:xfrm>
            <a:off x="5778000" y="2041825"/>
            <a:ext cx="2318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install --save react-bootstrap bootstrap@3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45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install --save leaflet react-leaflet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45"/>
          <p:cNvSpPr txBox="1"/>
          <p:nvPr>
            <p:ph idx="3" type="subTitle"/>
          </p:nvPr>
        </p:nvSpPr>
        <p:spPr>
          <a:xfrm>
            <a:off x="3420000" y="3410300"/>
            <a:ext cx="2242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install --save moment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45"/>
          <p:cNvSpPr txBox="1"/>
          <p:nvPr>
            <p:ph idx="5" type="subTitle"/>
          </p:nvPr>
        </p:nvSpPr>
        <p:spPr>
          <a:xfrm>
            <a:off x="5880250" y="3410300"/>
            <a:ext cx="2113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start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45"/>
          <p:cNvSpPr txBox="1"/>
          <p:nvPr>
            <p:ph idx="13" type="subTitle"/>
          </p:nvPr>
        </p:nvSpPr>
        <p:spPr>
          <a:xfrm>
            <a:off x="1571100" y="1120475"/>
            <a:ext cx="6001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Από τον φάκελο της εφαρμογής εκτελούμε τις παρακάτω εντολές.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6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46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46"/>
          <p:cNvSpPr txBox="1"/>
          <p:nvPr>
            <p:ph idx="4294967295" type="body"/>
          </p:nvPr>
        </p:nvSpPr>
        <p:spPr>
          <a:xfrm>
            <a:off x="2197050" y="3003200"/>
            <a:ext cx="47499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Εμμανουήλ Βεκράκης - 03116068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manosvek@gmail.com 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hlinkClick r:id="rId3"/>
              </a:rPr>
              <a:t>https://github.com/manosvek/internet-and-applications/</a:t>
            </a:r>
            <a:endParaRPr sz="1200">
              <a:solidFill>
                <a:srgbClr val="434343"/>
              </a:solidFill>
            </a:endParaRPr>
          </a:p>
        </p:txBody>
      </p:sp>
      <p:cxnSp>
        <p:nvCxnSpPr>
          <p:cNvPr id="555" name="Google Shape;555;p46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5353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6" name="Google Shape;556;p46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Thanks</a:t>
            </a:r>
            <a:r>
              <a:rPr lang="es" sz="3600">
                <a:solidFill>
                  <a:srgbClr val="434343"/>
                </a:solidFill>
              </a:rPr>
              <a:t>!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4923325" y="189975"/>
            <a:ext cx="5311200" cy="11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Περιεχόμενα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91" name="Google Shape;191;p2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2" name="Google Shape;192;p29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/>
          </a:p>
        </p:txBody>
      </p:sp>
      <p:sp>
        <p:nvSpPr>
          <p:cNvPr id="193" name="Google Shape;193;p29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Βιβλιοθήκες που απαιτεί η εφαρμογή προκειμένου να λειτουργεί</a:t>
            </a:r>
            <a:endParaRPr/>
          </a:p>
        </p:txBody>
      </p:sp>
      <p:sp>
        <p:nvSpPr>
          <p:cNvPr id="194" name="Google Shape;194;p29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Εξαρτήσεις</a:t>
            </a:r>
            <a:endParaRPr/>
          </a:p>
        </p:txBody>
      </p:sp>
      <p:sp>
        <p:nvSpPr>
          <p:cNvPr id="195" name="Google Shape;195;p29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Παρουσίαση του περιβάλλοντος της εφαρμογής μέσα από παραδείγματα</a:t>
            </a:r>
            <a:endParaRPr/>
          </a:p>
        </p:txBody>
      </p:sp>
      <p:sp>
        <p:nvSpPr>
          <p:cNvPr id="196" name="Google Shape;196;p29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Οδηγίες για την προετοιμασία του περιβάλλοντος στο οποίο θα τρέξει η εφαρμογή.</a:t>
            </a:r>
            <a:endParaRPr/>
          </a:p>
        </p:txBody>
      </p:sp>
      <p:sp>
        <p:nvSpPr>
          <p:cNvPr id="197" name="Google Shape;197;p29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Setup</a:t>
            </a:r>
            <a:endParaRPr/>
          </a:p>
        </p:txBody>
      </p:sp>
      <p:sp>
        <p:nvSpPr>
          <p:cNvPr id="198" name="Google Shape;198;p29"/>
          <p:cNvSpPr txBox="1"/>
          <p:nvPr>
            <p:ph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99" name="Google Shape;199;p29"/>
          <p:cNvSpPr txBox="1"/>
          <p:nvPr>
            <p:ph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0" name="Google Shape;200;p29"/>
          <p:cNvSpPr txBox="1"/>
          <p:nvPr>
            <p:ph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idx="1" type="subTitle"/>
          </p:nvPr>
        </p:nvSpPr>
        <p:spPr>
          <a:xfrm>
            <a:off x="1873200" y="115900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>
                <a:solidFill>
                  <a:srgbClr val="434343"/>
                </a:solidFill>
              </a:rPr>
              <a:t>“</a:t>
            </a:r>
            <a:r>
              <a:rPr lang="es" sz="2700"/>
              <a:t>In the Spring, I have counted 136 different kinds of weather inside of 24 hours.</a:t>
            </a:r>
            <a:r>
              <a:rPr b="1" i="0" lang="es" sz="2700">
                <a:solidFill>
                  <a:srgbClr val="434343"/>
                </a:solidFill>
              </a:rPr>
              <a:t>”</a:t>
            </a:r>
            <a:endParaRPr b="1" i="0" sz="27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700">
              <a:solidFill>
                <a:srgbClr val="434343"/>
              </a:solidFill>
            </a:endParaRPr>
          </a:p>
        </p:txBody>
      </p:sp>
      <p:sp>
        <p:nvSpPr>
          <p:cNvPr id="206" name="Google Shape;206;p3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7" name="Google Shape;207;p30"/>
          <p:cNvSpPr txBox="1"/>
          <p:nvPr>
            <p:ph idx="2" type="subTitle"/>
          </p:nvPr>
        </p:nvSpPr>
        <p:spPr>
          <a:xfrm>
            <a:off x="1873200" y="255382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— Mark Twain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975" y="-245925"/>
            <a:ext cx="3151024" cy="56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/>
          <p:nvPr>
            <p:ph idx="1" type="subTitle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Η εφαρμογή παρέχει στον χρήστη πληροφορίες σχετικά με τις καιρικές συνθήκες δύο πόλεων, την ημερήσια πρόβλεψη για τις επόμενες 7 ημέρες για την δεύτερη πόλη, καθώς επίσης και τη διαδρομή από τη μία πόλη στην άλλη.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23" name="Google Shape;223;p32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εμφανίζει τις τρέχουσες καιρικές συνθήκες των δύο πόλεων που εισάγει ο χρήστης.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24" name="Google Shape;224;p32"/>
          <p:cNvGrpSpPr/>
          <p:nvPr/>
        </p:nvGrpSpPr>
        <p:grpSpPr>
          <a:xfrm>
            <a:off x="116944" y="1102673"/>
            <a:ext cx="5815863" cy="3534769"/>
            <a:chOff x="73044" y="575723"/>
            <a:chExt cx="5815863" cy="3534769"/>
          </a:xfrm>
        </p:grpSpPr>
        <p:grpSp>
          <p:nvGrpSpPr>
            <p:cNvPr id="225" name="Google Shape;225;p32"/>
            <p:cNvGrpSpPr/>
            <p:nvPr/>
          </p:nvGrpSpPr>
          <p:grpSpPr>
            <a:xfrm>
              <a:off x="73044" y="575723"/>
              <a:ext cx="5815863" cy="3534769"/>
              <a:chOff x="352966" y="406252"/>
              <a:chExt cx="5826351" cy="3599195"/>
            </a:xfrm>
          </p:grpSpPr>
          <p:grpSp>
            <p:nvGrpSpPr>
              <p:cNvPr id="226" name="Google Shape;226;p32"/>
              <p:cNvGrpSpPr/>
              <p:nvPr/>
            </p:nvGrpSpPr>
            <p:grpSpPr>
              <a:xfrm>
                <a:off x="352966" y="406252"/>
                <a:ext cx="5826351" cy="3599195"/>
                <a:chOff x="3422350" y="731675"/>
                <a:chExt cx="4831537" cy="3674898"/>
              </a:xfrm>
            </p:grpSpPr>
            <p:sp>
              <p:nvSpPr>
                <p:cNvPr id="227" name="Google Shape;227;p32"/>
                <p:cNvSpPr/>
                <p:nvPr/>
              </p:nvSpPr>
              <p:spPr>
                <a:xfrm>
                  <a:off x="5352325" y="4031650"/>
                  <a:ext cx="958800" cy="2553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32"/>
                <p:cNvSpPr/>
                <p:nvPr/>
              </p:nvSpPr>
              <p:spPr>
                <a:xfrm flipH="1">
                  <a:off x="6230475" y="3891500"/>
                  <a:ext cx="399775" cy="489077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29" name="Google Shape;229;p32"/>
                <p:cNvSpPr/>
                <p:nvPr/>
              </p:nvSpPr>
              <p:spPr>
                <a:xfrm>
                  <a:off x="5043518" y="3915067"/>
                  <a:ext cx="399775" cy="459875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30" name="Google Shape;230;p32"/>
                <p:cNvSpPr/>
                <p:nvPr/>
              </p:nvSpPr>
              <p:spPr>
                <a:xfrm>
                  <a:off x="5183975" y="3763900"/>
                  <a:ext cx="87000" cy="252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32"/>
                <p:cNvSpPr/>
                <p:nvPr/>
              </p:nvSpPr>
              <p:spPr>
                <a:xfrm>
                  <a:off x="5348300" y="3810000"/>
                  <a:ext cx="981000" cy="185400"/>
                </a:xfrm>
                <a:prstGeom prst="rect">
                  <a:avLst/>
                </a:prstGeom>
                <a:solidFill>
                  <a:srgbClr val="A0A0A0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32"/>
                <p:cNvSpPr/>
                <p:nvPr/>
              </p:nvSpPr>
              <p:spPr>
                <a:xfrm>
                  <a:off x="5258919" y="412980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1" y="81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32"/>
                <p:cNvSpPr/>
                <p:nvPr/>
              </p:nvSpPr>
              <p:spPr>
                <a:xfrm>
                  <a:off x="5223962" y="4174089"/>
                  <a:ext cx="2369" cy="7020"/>
                </a:xfrm>
                <a:custGeom>
                  <a:rect b="b" l="l" r="r" t="t"/>
                  <a:pathLst>
                    <a:path extrusionOk="0" h="243" w="82">
                      <a:moveTo>
                        <a:pt x="1" y="243"/>
                      </a:moveTo>
                      <a:lnTo>
                        <a:pt x="8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32"/>
                <p:cNvSpPr/>
                <p:nvPr/>
              </p:nvSpPr>
              <p:spPr>
                <a:xfrm>
                  <a:off x="6447569" y="4174089"/>
                  <a:ext cx="4709" cy="4680"/>
                </a:xfrm>
                <a:custGeom>
                  <a:rect b="b" l="l" r="r" t="t"/>
                  <a:pathLst>
                    <a:path extrusionOk="0" h="162" w="163">
                      <a:moveTo>
                        <a:pt x="1" y="1"/>
                      </a:moveTo>
                      <a:lnTo>
                        <a:pt x="162" y="162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32"/>
                <p:cNvSpPr/>
                <p:nvPr/>
              </p:nvSpPr>
              <p:spPr>
                <a:xfrm>
                  <a:off x="6417292" y="413214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0" y="0"/>
                      </a:move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32"/>
                <p:cNvSpPr/>
                <p:nvPr/>
              </p:nvSpPr>
              <p:spPr>
                <a:xfrm>
                  <a:off x="5028174" y="4248712"/>
                  <a:ext cx="1619862" cy="97879"/>
                </a:xfrm>
                <a:custGeom>
                  <a:rect b="b" l="l" r="r" t="t"/>
                  <a:pathLst>
                    <a:path extrusionOk="0" h="3388" w="56070">
                      <a:moveTo>
                        <a:pt x="4435" y="1"/>
                      </a:moveTo>
                      <a:lnTo>
                        <a:pt x="4196" y="160"/>
                      </a:lnTo>
                      <a:lnTo>
                        <a:pt x="4200" y="160"/>
                      </a:lnTo>
                      <a:cubicBezTo>
                        <a:pt x="4279" y="105"/>
                        <a:pt x="4357" y="53"/>
                        <a:pt x="4435" y="1"/>
                      </a:cubicBezTo>
                      <a:close/>
                      <a:moveTo>
                        <a:pt x="51636" y="1"/>
                      </a:moveTo>
                      <a:cubicBezTo>
                        <a:pt x="51714" y="53"/>
                        <a:pt x="51792" y="105"/>
                        <a:pt x="51868" y="160"/>
                      </a:cubicBezTo>
                      <a:lnTo>
                        <a:pt x="51875" y="160"/>
                      </a:lnTo>
                      <a:lnTo>
                        <a:pt x="51636" y="1"/>
                      </a:lnTo>
                      <a:close/>
                      <a:moveTo>
                        <a:pt x="4200" y="160"/>
                      </a:moveTo>
                      <a:cubicBezTo>
                        <a:pt x="4037" y="275"/>
                        <a:pt x="3875" y="401"/>
                        <a:pt x="3712" y="564"/>
                      </a:cubicBezTo>
                      <a:lnTo>
                        <a:pt x="82" y="3226"/>
                      </a:lnTo>
                      <a:cubicBezTo>
                        <a:pt x="82" y="3307"/>
                        <a:pt x="1" y="3307"/>
                        <a:pt x="1" y="3387"/>
                      </a:cubicBezTo>
                      <a:lnTo>
                        <a:pt x="56070" y="3387"/>
                      </a:lnTo>
                      <a:lnTo>
                        <a:pt x="55909" y="3226"/>
                      </a:lnTo>
                      <a:lnTo>
                        <a:pt x="52278" y="564"/>
                      </a:lnTo>
                      <a:cubicBezTo>
                        <a:pt x="52170" y="401"/>
                        <a:pt x="52025" y="275"/>
                        <a:pt x="51868" y="160"/>
                      </a:cubicBez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32"/>
                <p:cNvSpPr/>
                <p:nvPr/>
              </p:nvSpPr>
              <p:spPr>
                <a:xfrm>
                  <a:off x="5282233" y="3789534"/>
                  <a:ext cx="1109434" cy="300687"/>
                </a:xfrm>
                <a:custGeom>
                  <a:rect b="b" l="l" r="r" t="t"/>
                  <a:pathLst>
                    <a:path extrusionOk="0" h="10408" w="38402">
                      <a:moveTo>
                        <a:pt x="2017" y="0"/>
                      </a:moveTo>
                      <a:lnTo>
                        <a:pt x="1291" y="6616"/>
                      </a:lnTo>
                      <a:cubicBezTo>
                        <a:pt x="1049" y="7906"/>
                        <a:pt x="565" y="9197"/>
                        <a:pt x="0" y="10407"/>
                      </a:cubicBezTo>
                      <a:lnTo>
                        <a:pt x="81" y="10246"/>
                      </a:lnTo>
                      <a:lnTo>
                        <a:pt x="38327" y="10246"/>
                      </a:lnTo>
                      <a:cubicBezTo>
                        <a:pt x="37794" y="9083"/>
                        <a:pt x="37342" y="7849"/>
                        <a:pt x="37111" y="6616"/>
                      </a:cubicBezTo>
                      <a:lnTo>
                        <a:pt x="36465" y="565"/>
                      </a:lnTo>
                      <a:cubicBezTo>
                        <a:pt x="32270" y="3066"/>
                        <a:pt x="27591" y="4679"/>
                        <a:pt x="22670" y="5244"/>
                      </a:cubicBezTo>
                      <a:cubicBezTo>
                        <a:pt x="21500" y="5345"/>
                        <a:pt x="20331" y="5395"/>
                        <a:pt x="19163" y="5395"/>
                      </a:cubicBezTo>
                      <a:cubicBezTo>
                        <a:pt x="15661" y="5395"/>
                        <a:pt x="12182" y="4942"/>
                        <a:pt x="8794" y="4034"/>
                      </a:cubicBezTo>
                      <a:cubicBezTo>
                        <a:pt x="6777" y="3631"/>
                        <a:pt x="4841" y="2905"/>
                        <a:pt x="2985" y="1936"/>
                      </a:cubicBezTo>
                      <a:cubicBezTo>
                        <a:pt x="2824" y="1856"/>
                        <a:pt x="2743" y="1694"/>
                        <a:pt x="2582" y="1533"/>
                      </a:cubicBezTo>
                      <a:cubicBezTo>
                        <a:pt x="2421" y="1372"/>
                        <a:pt x="2098" y="1049"/>
                        <a:pt x="1937" y="807"/>
                      </a:cubicBezTo>
                      <a:lnTo>
                        <a:pt x="2017" y="0"/>
                      </a:lnTo>
                      <a:close/>
                      <a:moveTo>
                        <a:pt x="38327" y="10246"/>
                      </a:moveTo>
                      <a:cubicBezTo>
                        <a:pt x="38352" y="10300"/>
                        <a:pt x="38377" y="10354"/>
                        <a:pt x="38402" y="10407"/>
                      </a:cubicBezTo>
                      <a:cubicBezTo>
                        <a:pt x="38402" y="10327"/>
                        <a:pt x="38402" y="10246"/>
                        <a:pt x="38402" y="10246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32"/>
                <p:cNvSpPr/>
                <p:nvPr/>
              </p:nvSpPr>
              <p:spPr>
                <a:xfrm>
                  <a:off x="6482526" y="4213697"/>
                  <a:ext cx="9360" cy="9360"/>
                </a:xfrm>
                <a:custGeom>
                  <a:rect b="b" l="l" r="r" t="t"/>
                  <a:pathLst>
                    <a:path extrusionOk="0" h="324" w="324">
                      <a:moveTo>
                        <a:pt x="324" y="324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32"/>
                <p:cNvSpPr/>
                <p:nvPr/>
              </p:nvSpPr>
              <p:spPr>
                <a:xfrm>
                  <a:off x="5184353" y="4213697"/>
                  <a:ext cx="9331" cy="9360"/>
                </a:xfrm>
                <a:custGeom>
                  <a:rect b="b" l="l" r="r" t="t"/>
                  <a:pathLst>
                    <a:path extrusionOk="0" h="324" w="323">
                      <a:moveTo>
                        <a:pt x="323" y="1"/>
                      </a:moveTo>
                      <a:lnTo>
                        <a:pt x="0" y="324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32"/>
                <p:cNvSpPr/>
                <p:nvPr/>
              </p:nvSpPr>
              <p:spPr>
                <a:xfrm>
                  <a:off x="5151708" y="4085512"/>
                  <a:ext cx="1377475" cy="167851"/>
                </a:xfrm>
                <a:custGeom>
                  <a:rect b="b" l="l" r="r" t="t"/>
                  <a:pathLst>
                    <a:path extrusionOk="0" h="5810" w="47680">
                      <a:moveTo>
                        <a:pt x="4599" y="1"/>
                      </a:moveTo>
                      <a:lnTo>
                        <a:pt x="4518" y="162"/>
                      </a:lnTo>
                      <a:cubicBezTo>
                        <a:pt x="4276" y="646"/>
                        <a:pt x="3954" y="1130"/>
                        <a:pt x="3712" y="1614"/>
                      </a:cubicBezTo>
                      <a:cubicBezTo>
                        <a:pt x="3389" y="2179"/>
                        <a:pt x="2986" y="2663"/>
                        <a:pt x="2663" y="3067"/>
                      </a:cubicBezTo>
                      <a:lnTo>
                        <a:pt x="2502" y="3309"/>
                      </a:lnTo>
                      <a:cubicBezTo>
                        <a:pt x="2260" y="3631"/>
                        <a:pt x="1856" y="4035"/>
                        <a:pt x="1533" y="4438"/>
                      </a:cubicBezTo>
                      <a:lnTo>
                        <a:pt x="1211" y="4761"/>
                      </a:lnTo>
                      <a:cubicBezTo>
                        <a:pt x="888" y="5003"/>
                        <a:pt x="565" y="5325"/>
                        <a:pt x="162" y="5648"/>
                      </a:cubicBezTo>
                      <a:lnTo>
                        <a:pt x="1" y="5809"/>
                      </a:lnTo>
                      <a:lnTo>
                        <a:pt x="47679" y="5809"/>
                      </a:lnTo>
                      <a:lnTo>
                        <a:pt x="47437" y="5648"/>
                      </a:lnTo>
                      <a:cubicBezTo>
                        <a:pt x="47115" y="5325"/>
                        <a:pt x="46711" y="5003"/>
                        <a:pt x="46389" y="4761"/>
                      </a:cubicBezTo>
                      <a:lnTo>
                        <a:pt x="46066" y="4438"/>
                      </a:lnTo>
                      <a:cubicBezTo>
                        <a:pt x="45743" y="4035"/>
                        <a:pt x="45421" y="3631"/>
                        <a:pt x="45098" y="3228"/>
                      </a:cubicBezTo>
                      <a:lnTo>
                        <a:pt x="44937" y="3067"/>
                      </a:lnTo>
                      <a:cubicBezTo>
                        <a:pt x="44533" y="2663"/>
                        <a:pt x="44210" y="2098"/>
                        <a:pt x="43888" y="1614"/>
                      </a:cubicBezTo>
                      <a:cubicBezTo>
                        <a:pt x="43646" y="1130"/>
                        <a:pt x="43404" y="646"/>
                        <a:pt x="43081" y="162"/>
                      </a:cubicBezTo>
                      <a:cubicBezTo>
                        <a:pt x="43081" y="162"/>
                        <a:pt x="43081" y="82"/>
                        <a:pt x="43081" y="1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32"/>
                <p:cNvSpPr/>
                <p:nvPr/>
              </p:nvSpPr>
              <p:spPr>
                <a:xfrm>
                  <a:off x="5016531" y="4343477"/>
                  <a:ext cx="1645401" cy="63096"/>
                </a:xfrm>
                <a:custGeom>
                  <a:rect b="b" l="l" r="r" t="t"/>
                  <a:pathLst>
                    <a:path extrusionOk="0" h="2184" w="56954">
                      <a:moveTo>
                        <a:pt x="404" y="0"/>
                      </a:moveTo>
                      <a:cubicBezTo>
                        <a:pt x="162" y="161"/>
                        <a:pt x="81" y="323"/>
                        <a:pt x="1" y="565"/>
                      </a:cubicBezTo>
                      <a:cubicBezTo>
                        <a:pt x="1" y="645"/>
                        <a:pt x="1" y="726"/>
                        <a:pt x="1" y="887"/>
                      </a:cubicBezTo>
                      <a:cubicBezTo>
                        <a:pt x="81" y="1614"/>
                        <a:pt x="727" y="2178"/>
                        <a:pt x="1533" y="2178"/>
                      </a:cubicBezTo>
                      <a:lnTo>
                        <a:pt x="55424" y="2178"/>
                      </a:lnTo>
                      <a:cubicBezTo>
                        <a:pt x="55465" y="2182"/>
                        <a:pt x="55506" y="2184"/>
                        <a:pt x="55546" y="2184"/>
                      </a:cubicBezTo>
                      <a:cubicBezTo>
                        <a:pt x="56370" y="2184"/>
                        <a:pt x="56953" y="1411"/>
                        <a:pt x="56876" y="565"/>
                      </a:cubicBezTo>
                      <a:cubicBezTo>
                        <a:pt x="56796" y="323"/>
                        <a:pt x="56634" y="161"/>
                        <a:pt x="56473" y="0"/>
                      </a:cubicBezTo>
                      <a:close/>
                    </a:path>
                  </a:pathLst>
                </a:custGeom>
                <a:solidFill>
                  <a:srgbClr val="81828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32"/>
                <p:cNvSpPr/>
                <p:nvPr/>
              </p:nvSpPr>
              <p:spPr>
                <a:xfrm>
                  <a:off x="5230953" y="785292"/>
                  <a:ext cx="3022934" cy="3160162"/>
                </a:xfrm>
                <a:custGeom>
                  <a:rect b="b" l="l" r="r" t="t"/>
                  <a:pathLst>
                    <a:path extrusionOk="0" h="109386" w="104636">
                      <a:moveTo>
                        <a:pt x="103990" y="0"/>
                      </a:moveTo>
                      <a:lnTo>
                        <a:pt x="103264" y="726"/>
                      </a:lnTo>
                      <a:cubicBezTo>
                        <a:pt x="103506" y="1130"/>
                        <a:pt x="103668" y="1694"/>
                        <a:pt x="103668" y="2178"/>
                      </a:cubicBezTo>
                      <a:lnTo>
                        <a:pt x="103668" y="100036"/>
                      </a:lnTo>
                      <a:cubicBezTo>
                        <a:pt x="103668" y="101730"/>
                        <a:pt x="102296" y="103102"/>
                        <a:pt x="100602" y="103102"/>
                      </a:cubicBezTo>
                      <a:lnTo>
                        <a:pt x="969" y="103102"/>
                      </a:lnTo>
                      <a:lnTo>
                        <a:pt x="1" y="103989"/>
                      </a:lnTo>
                      <a:lnTo>
                        <a:pt x="3792" y="103989"/>
                      </a:lnTo>
                      <a:lnTo>
                        <a:pt x="3712" y="104796"/>
                      </a:lnTo>
                      <a:cubicBezTo>
                        <a:pt x="3873" y="105038"/>
                        <a:pt x="4115" y="105280"/>
                        <a:pt x="4357" y="105522"/>
                      </a:cubicBezTo>
                      <a:lnTo>
                        <a:pt x="4760" y="106006"/>
                      </a:lnTo>
                      <a:cubicBezTo>
                        <a:pt x="6616" y="106894"/>
                        <a:pt x="8552" y="107620"/>
                        <a:pt x="10569" y="108104"/>
                      </a:cubicBezTo>
                      <a:cubicBezTo>
                        <a:pt x="13943" y="108947"/>
                        <a:pt x="17407" y="109386"/>
                        <a:pt x="20893" y="109386"/>
                      </a:cubicBezTo>
                      <a:cubicBezTo>
                        <a:pt x="22076" y="109386"/>
                        <a:pt x="23260" y="109335"/>
                        <a:pt x="24445" y="109233"/>
                      </a:cubicBezTo>
                      <a:cubicBezTo>
                        <a:pt x="29366" y="108668"/>
                        <a:pt x="34045" y="107136"/>
                        <a:pt x="38321" y="104635"/>
                      </a:cubicBezTo>
                      <a:lnTo>
                        <a:pt x="38240" y="103989"/>
                      </a:lnTo>
                      <a:lnTo>
                        <a:pt x="100602" y="103989"/>
                      </a:lnTo>
                      <a:cubicBezTo>
                        <a:pt x="102780" y="103989"/>
                        <a:pt x="104636" y="102214"/>
                        <a:pt x="104636" y="99956"/>
                      </a:cubicBezTo>
                      <a:lnTo>
                        <a:pt x="104636" y="2178"/>
                      </a:lnTo>
                      <a:cubicBezTo>
                        <a:pt x="104636" y="1372"/>
                        <a:pt x="104394" y="646"/>
                        <a:pt x="10399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0A0A0"/>
                    </a:gs>
                    <a:gs pos="12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32"/>
                <p:cNvSpPr/>
                <p:nvPr/>
              </p:nvSpPr>
              <p:spPr>
                <a:xfrm>
                  <a:off x="5258919" y="803926"/>
                  <a:ext cx="2967003" cy="2959983"/>
                </a:xfrm>
                <a:custGeom>
                  <a:rect b="b" l="l" r="r" t="t"/>
                  <a:pathLst>
                    <a:path extrusionOk="0" h="102457" w="102700">
                      <a:moveTo>
                        <a:pt x="102377" y="1"/>
                      </a:moveTo>
                      <a:lnTo>
                        <a:pt x="98101" y="4276"/>
                      </a:lnTo>
                      <a:lnTo>
                        <a:pt x="98101" y="97858"/>
                      </a:lnTo>
                      <a:lnTo>
                        <a:pt x="4519" y="97858"/>
                      </a:lnTo>
                      <a:lnTo>
                        <a:pt x="1" y="102457"/>
                      </a:lnTo>
                      <a:lnTo>
                        <a:pt x="99634" y="102457"/>
                      </a:lnTo>
                      <a:cubicBezTo>
                        <a:pt x="101328" y="102457"/>
                        <a:pt x="102700" y="101005"/>
                        <a:pt x="102700" y="99311"/>
                      </a:cubicBezTo>
                      <a:lnTo>
                        <a:pt x="102700" y="1533"/>
                      </a:lnTo>
                      <a:cubicBezTo>
                        <a:pt x="102700" y="969"/>
                        <a:pt x="102619" y="485"/>
                        <a:pt x="102377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32"/>
                <p:cNvSpPr/>
                <p:nvPr/>
              </p:nvSpPr>
              <p:spPr>
                <a:xfrm>
                  <a:off x="3422350" y="731675"/>
                  <a:ext cx="4812901" cy="3057819"/>
                </a:xfrm>
                <a:custGeom>
                  <a:rect b="b" l="l" r="r" t="t"/>
                  <a:pathLst>
                    <a:path extrusionOk="0" h="105926" w="166594">
                      <a:moveTo>
                        <a:pt x="4034" y="1"/>
                      </a:moveTo>
                      <a:cubicBezTo>
                        <a:pt x="1775" y="1"/>
                        <a:pt x="0" y="1856"/>
                        <a:pt x="0" y="4034"/>
                      </a:cubicBezTo>
                      <a:lnTo>
                        <a:pt x="0" y="101892"/>
                      </a:lnTo>
                      <a:cubicBezTo>
                        <a:pt x="0" y="104070"/>
                        <a:pt x="1775" y="105926"/>
                        <a:pt x="4034" y="105926"/>
                      </a:cubicBezTo>
                      <a:lnTo>
                        <a:pt x="62604" y="105926"/>
                      </a:lnTo>
                      <a:lnTo>
                        <a:pt x="63491" y="105039"/>
                      </a:lnTo>
                      <a:lnTo>
                        <a:pt x="4034" y="104958"/>
                      </a:lnTo>
                      <a:cubicBezTo>
                        <a:pt x="2340" y="104958"/>
                        <a:pt x="968" y="103506"/>
                        <a:pt x="968" y="101812"/>
                      </a:cubicBezTo>
                      <a:lnTo>
                        <a:pt x="968" y="4034"/>
                      </a:lnTo>
                      <a:cubicBezTo>
                        <a:pt x="968" y="2340"/>
                        <a:pt x="2340" y="969"/>
                        <a:pt x="4034" y="969"/>
                      </a:cubicBezTo>
                      <a:lnTo>
                        <a:pt x="163205" y="969"/>
                      </a:lnTo>
                      <a:cubicBezTo>
                        <a:pt x="164334" y="969"/>
                        <a:pt x="165383" y="1534"/>
                        <a:pt x="165867" y="2582"/>
                      </a:cubicBezTo>
                      <a:lnTo>
                        <a:pt x="166593" y="1856"/>
                      </a:lnTo>
                      <a:cubicBezTo>
                        <a:pt x="165787" y="727"/>
                        <a:pt x="164577" y="1"/>
                        <a:pt x="163205" y="1"/>
                      </a:cubicBez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32"/>
                <p:cNvSpPr/>
                <p:nvPr/>
              </p:nvSpPr>
              <p:spPr>
                <a:xfrm>
                  <a:off x="8071400" y="760800"/>
                  <a:ext cx="153000" cy="1530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32"/>
                <p:cNvSpPr/>
                <p:nvPr/>
              </p:nvSpPr>
              <p:spPr>
                <a:xfrm>
                  <a:off x="3447978" y="759551"/>
                  <a:ext cx="4766301" cy="3004358"/>
                </a:xfrm>
                <a:custGeom>
                  <a:rect b="b" l="l" r="r" t="t"/>
                  <a:pathLst>
                    <a:path extrusionOk="0" h="103993" w="164981">
                      <a:moveTo>
                        <a:pt x="82691" y="1273"/>
                      </a:moveTo>
                      <a:cubicBezTo>
                        <a:pt x="83178" y="1273"/>
                        <a:pt x="83660" y="1635"/>
                        <a:pt x="83660" y="2182"/>
                      </a:cubicBezTo>
                      <a:cubicBezTo>
                        <a:pt x="83660" y="2666"/>
                        <a:pt x="83257" y="3150"/>
                        <a:pt x="82692" y="3150"/>
                      </a:cubicBezTo>
                      <a:cubicBezTo>
                        <a:pt x="81885" y="3069"/>
                        <a:pt x="81482" y="2101"/>
                        <a:pt x="82047" y="1537"/>
                      </a:cubicBezTo>
                      <a:cubicBezTo>
                        <a:pt x="82228" y="1355"/>
                        <a:pt x="82460" y="1273"/>
                        <a:pt x="82691" y="1273"/>
                      </a:cubicBezTo>
                      <a:close/>
                      <a:moveTo>
                        <a:pt x="3012" y="1"/>
                      </a:moveTo>
                      <a:cubicBezTo>
                        <a:pt x="1376" y="1"/>
                        <a:pt x="0" y="1420"/>
                        <a:pt x="0" y="3069"/>
                      </a:cubicBezTo>
                      <a:lnTo>
                        <a:pt x="0" y="100927"/>
                      </a:lnTo>
                      <a:cubicBezTo>
                        <a:pt x="81" y="102621"/>
                        <a:pt x="1453" y="103993"/>
                        <a:pt x="3147" y="103993"/>
                      </a:cubicBezTo>
                      <a:lnTo>
                        <a:pt x="62685" y="103993"/>
                      </a:lnTo>
                      <a:lnTo>
                        <a:pt x="67203" y="99394"/>
                      </a:lnTo>
                      <a:lnTo>
                        <a:pt x="4599" y="99394"/>
                      </a:lnTo>
                      <a:lnTo>
                        <a:pt x="4599" y="4602"/>
                      </a:lnTo>
                      <a:lnTo>
                        <a:pt x="160785" y="4602"/>
                      </a:lnTo>
                      <a:lnTo>
                        <a:pt x="160785" y="5812"/>
                      </a:lnTo>
                      <a:lnTo>
                        <a:pt x="164980" y="1617"/>
                      </a:lnTo>
                      <a:cubicBezTo>
                        <a:pt x="164496" y="649"/>
                        <a:pt x="163447" y="4"/>
                        <a:pt x="162318" y="4"/>
                      </a:cubicBezTo>
                      <a:lnTo>
                        <a:pt x="3147" y="4"/>
                      </a:lnTo>
                      <a:cubicBezTo>
                        <a:pt x="3102" y="2"/>
                        <a:pt x="3057" y="1"/>
                        <a:pt x="3012" y="1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32"/>
                <p:cNvSpPr/>
                <p:nvPr/>
              </p:nvSpPr>
              <p:spPr>
                <a:xfrm>
                  <a:off x="5801964" y="796934"/>
                  <a:ext cx="62980" cy="51915"/>
                </a:xfrm>
                <a:custGeom>
                  <a:rect b="b" l="l" r="r" t="t"/>
                  <a:pathLst>
                    <a:path extrusionOk="0" h="1797" w="2180">
                      <a:moveTo>
                        <a:pt x="1256" y="171"/>
                      </a:moveTo>
                      <a:cubicBezTo>
                        <a:pt x="1614" y="171"/>
                        <a:pt x="1937" y="458"/>
                        <a:pt x="1937" y="888"/>
                      </a:cubicBezTo>
                      <a:cubicBezTo>
                        <a:pt x="1937" y="1291"/>
                        <a:pt x="1614" y="1614"/>
                        <a:pt x="1211" y="1614"/>
                      </a:cubicBezTo>
                      <a:cubicBezTo>
                        <a:pt x="566" y="1614"/>
                        <a:pt x="324" y="807"/>
                        <a:pt x="727" y="404"/>
                      </a:cubicBezTo>
                      <a:cubicBezTo>
                        <a:pt x="888" y="243"/>
                        <a:pt x="1077" y="171"/>
                        <a:pt x="1256" y="171"/>
                      </a:cubicBezTo>
                      <a:close/>
                      <a:moveTo>
                        <a:pt x="1211" y="1"/>
                      </a:moveTo>
                      <a:cubicBezTo>
                        <a:pt x="404" y="1"/>
                        <a:pt x="1" y="969"/>
                        <a:pt x="566" y="1533"/>
                      </a:cubicBezTo>
                      <a:cubicBezTo>
                        <a:pt x="747" y="1715"/>
                        <a:pt x="979" y="1797"/>
                        <a:pt x="1210" y="1797"/>
                      </a:cubicBezTo>
                      <a:cubicBezTo>
                        <a:pt x="1697" y="1797"/>
                        <a:pt x="2179" y="1435"/>
                        <a:pt x="2179" y="888"/>
                      </a:cubicBezTo>
                      <a:cubicBezTo>
                        <a:pt x="2179" y="404"/>
                        <a:pt x="1776" y="1"/>
                        <a:pt x="121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32"/>
                <p:cNvSpPr/>
                <p:nvPr/>
              </p:nvSpPr>
              <p:spPr>
                <a:xfrm>
                  <a:off x="5818287" y="801615"/>
                  <a:ext cx="39666" cy="41977"/>
                </a:xfrm>
                <a:custGeom>
                  <a:rect b="b" l="l" r="r" t="t"/>
                  <a:pathLst>
                    <a:path extrusionOk="0" h="1453" w="1373">
                      <a:moveTo>
                        <a:pt x="646" y="0"/>
                      </a:moveTo>
                      <a:cubicBezTo>
                        <a:pt x="243" y="0"/>
                        <a:pt x="1" y="323"/>
                        <a:pt x="1" y="726"/>
                      </a:cubicBezTo>
                      <a:cubicBezTo>
                        <a:pt x="1" y="1129"/>
                        <a:pt x="243" y="1452"/>
                        <a:pt x="646" y="1452"/>
                      </a:cubicBezTo>
                      <a:cubicBezTo>
                        <a:pt x="1049" y="1452"/>
                        <a:pt x="1372" y="1129"/>
                        <a:pt x="1372" y="726"/>
                      </a:cubicBezTo>
                      <a:cubicBezTo>
                        <a:pt x="1372" y="323"/>
                        <a:pt x="1049" y="0"/>
                        <a:pt x="646" y="0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32"/>
                <p:cNvSpPr/>
                <p:nvPr/>
              </p:nvSpPr>
              <p:spPr>
                <a:xfrm>
                  <a:off x="5338300" y="3789525"/>
                  <a:ext cx="1000500" cy="185400"/>
                </a:xfrm>
                <a:prstGeom prst="rect">
                  <a:avLst/>
                </a:prstGeom>
                <a:gradFill>
                  <a:gsLst>
                    <a:gs pos="0">
                      <a:srgbClr val="A0A0A0"/>
                    </a:gs>
                    <a:gs pos="36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pic>
            <p:nvPicPr>
              <p:cNvPr id="250" name="Google Shape;250;p3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35900" y="558925"/>
                <a:ext cx="5479027" cy="26910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51" name="Google Shape;251;p32"/>
            <p:cNvSpPr/>
            <p:nvPr/>
          </p:nvSpPr>
          <p:spPr>
            <a:xfrm>
              <a:off x="1821075" y="3517275"/>
              <a:ext cx="2239800" cy="592800"/>
            </a:xfrm>
            <a:prstGeom prst="rect">
              <a:avLst/>
            </a:prstGeom>
            <a:solidFill>
              <a:srgbClr val="FF7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32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58" name="Google Shape;258;p33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Όλα τα δεδομένα καιρού λαμβάνονται από το API 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https://openweathermap.org/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59" name="Google Shape;259;p33"/>
          <p:cNvGrpSpPr/>
          <p:nvPr/>
        </p:nvGrpSpPr>
        <p:grpSpPr>
          <a:xfrm>
            <a:off x="116944" y="1102673"/>
            <a:ext cx="5815863" cy="3534769"/>
            <a:chOff x="3422350" y="731675"/>
            <a:chExt cx="4831537" cy="3674898"/>
          </a:xfrm>
        </p:grpSpPr>
        <p:sp>
          <p:nvSpPr>
            <p:cNvPr id="260" name="Google Shape;260;p33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2" name="Google Shape;262;p33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3" name="Google Shape;263;p33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3" name="Google Shape;283;p33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3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3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Πρόβλεψη Καιρού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91" name="Google Shape;291;p34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ακόμη ημερήσια πρόβλεψη του καιρού για τις επόμενες 7 ημέρες για την πόλη προορισμό του χρήστη.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92" name="Google Shape;292;p34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293" name="Google Shape;293;p34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5" name="Google Shape;295;p34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6" name="Google Shape;296;p34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6" name="Google Shape;316;p34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4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4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Εμφάνιση Διαδρομής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24" name="Google Shape;324;p35"/>
          <p:cNvSpPr txBox="1"/>
          <p:nvPr>
            <p:ph idx="1" type="subTitle"/>
          </p:nvPr>
        </p:nvSpPr>
        <p:spPr>
          <a:xfrm>
            <a:off x="6059025" y="2136853"/>
            <a:ext cx="2770200" cy="15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Τέλος, εμφανίζεται η διαδρομή από τη μία πόλη στην άλλη, μέσω του API </a:t>
            </a:r>
            <a:r>
              <a:rPr lang="es">
                <a:solidFill>
                  <a:schemeClr val="dk2"/>
                </a:solidFill>
              </a:rPr>
              <a:t>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https://openrouteservice.org/</a:t>
            </a:r>
            <a:r>
              <a:rPr lang="es">
                <a:solidFill>
                  <a:schemeClr val="dk2"/>
                </a:solidFill>
              </a:rPr>
              <a:t>.</a:t>
            </a:r>
            <a:r>
              <a:rPr lang="es"/>
              <a:t> Ο χρήστης πληροφορείται και για την χιλιομετρική απόσταση αλλά και τον εκτιμώμενο χρόνο του ταξιδιού.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25" name="Google Shape;325;p35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26" name="Google Shape;326;p35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8" name="Google Shape;328;p35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9" name="Google Shape;329;p35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9" name="Google Shape;349;p35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5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5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Ένδειξη Λάθους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57" name="Google Shape;357;p36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εσφαλμένης εισόδου η εφαρμογή ζητά από τον χρήστη να εισάγει έγκυρα την πόλη που προκάλεσε το σφάλμα, ενώ εμφανίζει όπως πρίν όσα στοιχεία μπορεί για την άλλη πόλη.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58" name="Google Shape;358;p36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59" name="Google Shape;359;p36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1" name="Google Shape;361;p36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2" name="Google Shape;362;p36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2" name="Google Shape;382;p36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6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6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